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64" r:id="rId3"/>
    <p:sldId id="257" r:id="rId4"/>
    <p:sldId id="271" r:id="rId5"/>
    <p:sldId id="261" r:id="rId6"/>
    <p:sldId id="263" r:id="rId7"/>
    <p:sldId id="272" r:id="rId8"/>
    <p:sldId id="291" r:id="rId9"/>
    <p:sldId id="283" r:id="rId10"/>
    <p:sldId id="274" r:id="rId11"/>
    <p:sldId id="275" r:id="rId12"/>
    <p:sldId id="303" r:id="rId13"/>
    <p:sldId id="277" r:id="rId14"/>
    <p:sldId id="276" r:id="rId15"/>
    <p:sldId id="278" r:id="rId16"/>
    <p:sldId id="306" r:id="rId17"/>
    <p:sldId id="307" r:id="rId18"/>
    <p:sldId id="279" r:id="rId19"/>
    <p:sldId id="308" r:id="rId20"/>
    <p:sldId id="309" r:id="rId21"/>
    <p:sldId id="292" r:id="rId22"/>
    <p:sldId id="296" r:id="rId23"/>
    <p:sldId id="312" r:id="rId24"/>
    <p:sldId id="314" r:id="rId25"/>
    <p:sldId id="301" r:id="rId26"/>
    <p:sldId id="310" r:id="rId27"/>
    <p:sldId id="311" r:id="rId28"/>
    <p:sldId id="313" r:id="rId29"/>
    <p:sldId id="294" r:id="rId30"/>
    <p:sldId id="295" r:id="rId31"/>
    <p:sldId id="317" r:id="rId32"/>
    <p:sldId id="302" r:id="rId33"/>
    <p:sldId id="316" r:id="rId34"/>
    <p:sldId id="318" r:id="rId35"/>
    <p:sldId id="320" r:id="rId36"/>
    <p:sldId id="319" r:id="rId37"/>
    <p:sldId id="315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3631"/>
  </p:normalViewPr>
  <p:slideViewPr>
    <p:cSldViewPr snapToGrid="0" snapToObjects="1">
      <p:cViewPr varScale="1">
        <p:scale>
          <a:sx n="101" d="100"/>
          <a:sy n="10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418" cy="4351338"/>
          </a:xfrm>
        </p:spPr>
        <p:txBody>
          <a:bodyPr>
            <a:normAutofit/>
          </a:bodyPr>
          <a:lstStyle/>
          <a:p>
            <a:r>
              <a:rPr lang="en-US" dirty="0"/>
              <a:t>Detecting </a:t>
            </a:r>
            <a:r>
              <a:rPr lang="en-US" b="1" dirty="0">
                <a:solidFill>
                  <a:schemeClr val="accent1"/>
                </a:solidFill>
              </a:rPr>
              <a:t>spam</a:t>
            </a:r>
            <a:r>
              <a:rPr lang="en-US" dirty="0"/>
              <a:t> based on e-mail characteristics</a:t>
            </a:r>
          </a:p>
          <a:p>
            <a:r>
              <a:rPr lang="en-US" dirty="0"/>
              <a:t>Diagnosing </a:t>
            </a:r>
            <a:r>
              <a:rPr lang="en-US" b="1" dirty="0">
                <a:solidFill>
                  <a:schemeClr val="accent1"/>
                </a:solidFill>
              </a:rPr>
              <a:t>retinal disease</a:t>
            </a:r>
            <a:r>
              <a:rPr lang="en-US" dirty="0"/>
              <a:t> based on OCT images</a:t>
            </a:r>
          </a:p>
          <a:p>
            <a:r>
              <a:rPr lang="en-US" dirty="0"/>
              <a:t>Predicting </a:t>
            </a:r>
            <a:r>
              <a:rPr lang="en-US" b="1" dirty="0">
                <a:solidFill>
                  <a:schemeClr val="accent1"/>
                </a:solidFill>
              </a:rPr>
              <a:t>sepsis events </a:t>
            </a:r>
            <a:r>
              <a:rPr lang="en-US" dirty="0"/>
              <a:t>based on NICU vitals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71077" y="4346920"/>
            <a:ext cx="589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Kermany</a:t>
            </a:r>
            <a:r>
              <a:rPr lang="en-US" dirty="0"/>
              <a:t>, D. S., </a:t>
            </a:r>
            <a:r>
              <a:rPr lang="en-US" dirty="0" err="1"/>
              <a:t>Goldbaum</a:t>
            </a:r>
            <a:r>
              <a:rPr lang="en-US" dirty="0"/>
              <a:t>, M., Cai, W., </a:t>
            </a:r>
            <a:r>
              <a:rPr lang="en-US" dirty="0" err="1"/>
              <a:t>Valentim</a:t>
            </a:r>
            <a:r>
              <a:rPr lang="en-US" dirty="0"/>
              <a:t>, C. C., Liang, H., Baxter, S. L., ... &amp; Dong, J. (2018). Identifying medical diagnoses and treatable diseases by image-based deep learning. </a:t>
            </a:r>
            <a:r>
              <a:rPr lang="en-US" i="1" dirty="0"/>
              <a:t>Cell</a:t>
            </a:r>
            <a:r>
              <a:rPr lang="en-US" dirty="0"/>
              <a:t>, </a:t>
            </a:r>
            <a:r>
              <a:rPr lang="en-US" i="1" dirty="0"/>
              <a:t>172</a:t>
            </a:r>
            <a:r>
              <a:rPr lang="en-US" dirty="0"/>
              <a:t>(5), 1122-1131.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0BC091-36CC-0548-B547-B816D6BE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 bwMode="auto">
          <a:xfrm>
            <a:off x="4950618" y="2378869"/>
            <a:ext cx="6910387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</a:p>
          <a:p>
            <a:r>
              <a:rPr lang="en-US" dirty="0"/>
              <a:t>Generalize from: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Training -&gt; test data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Trained model -&gt; new observations in field (e.g. classification at bedside)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Trained model -&gt; new observations in totally different domain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Feature selection in ML process -&gt; subsequent study of features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features, </a:t>
            </a:r>
            <a:r>
              <a:rPr lang="en-US" b="1" dirty="0">
                <a:solidFill>
                  <a:schemeClr val="accent1"/>
                </a:solidFill>
              </a:rPr>
              <a:t>assign to a cluster or class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System must detect groups ”on its own” – </a:t>
            </a:r>
            <a:r>
              <a:rPr lang="en-US" b="1" dirty="0">
                <a:solidFill>
                  <a:schemeClr val="accent1"/>
                </a:solidFill>
              </a:rPr>
              <a:t>training data doesn’t have labels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4800" cy="4351338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Clustering: </a:t>
            </a:r>
            <a:r>
              <a:rPr lang="en-US" dirty="0"/>
              <a:t>detect </a:t>
            </a:r>
            <a:r>
              <a:rPr lang="en-US" b="1" dirty="0"/>
              <a:t>k </a:t>
            </a:r>
            <a:r>
              <a:rPr lang="en-US" dirty="0"/>
              <a:t>groups of observations and assign new observations a group</a:t>
            </a:r>
          </a:p>
          <a:p>
            <a:pPr lvl="2"/>
            <a:r>
              <a:rPr lang="en-US" dirty="0"/>
              <a:t>often exploratory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Dimensionality reduction:</a:t>
            </a:r>
            <a:r>
              <a:rPr lang="en-US" dirty="0"/>
              <a:t> reduce the number of variables in data while losing as little information as possible</a:t>
            </a:r>
          </a:p>
          <a:p>
            <a:pPr lvl="2"/>
            <a:r>
              <a:rPr lang="en-US" dirty="0"/>
              <a:t>“clustering for variables”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73578-1DB9-9D4B-8978-07D5FE81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8655" r="19376" b="8655"/>
          <a:stretch/>
        </p:blipFill>
        <p:spPr>
          <a:xfrm>
            <a:off x="4828309" y="2452255"/>
            <a:ext cx="7171859" cy="1953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30DBE-0FD1-7545-AFB2-4540A1742561}"/>
              </a:ext>
            </a:extLst>
          </p:cNvPr>
          <p:cNvSpPr/>
          <p:nvPr/>
        </p:nvSpPr>
        <p:spPr>
          <a:xfrm>
            <a:off x="5126181" y="4906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Sidey</a:t>
            </a:r>
            <a:r>
              <a:rPr lang="en-US" dirty="0"/>
              <a:t>-Gibbons, J. A., &amp; </a:t>
            </a:r>
            <a:r>
              <a:rPr lang="en-US" dirty="0" err="1"/>
              <a:t>Sidey</a:t>
            </a:r>
            <a:r>
              <a:rPr lang="en-US" dirty="0"/>
              <a:t>-Gibbons, C. J. (2019). Machine learning in medicine: a practical introduction. </a:t>
            </a:r>
            <a:r>
              <a:rPr lang="en-US" i="1" dirty="0"/>
              <a:t>BMC medical research methodology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(1), 64.</a:t>
            </a:r>
          </a:p>
        </p:txBody>
      </p:sp>
    </p:spTree>
    <p:extLst>
      <p:ext uri="{BB962C8B-B14F-4D97-AF65-F5344CB8AC3E}">
        <p14:creationId xmlns:p14="http://schemas.microsoft.com/office/powerpoint/2010/main" val="395819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85C652-8D3E-154D-807C-6F4C13026845}"/>
              </a:ext>
            </a:extLst>
          </p:cNvPr>
          <p:cNvSpPr/>
          <p:nvPr/>
        </p:nvSpPr>
        <p:spPr>
          <a:xfrm>
            <a:off x="3810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Kin, K., Nnamani, M. C., Lynch, V. J., </a:t>
            </a:r>
            <a:r>
              <a:rPr lang="en-US" dirty="0" err="1"/>
              <a:t>Michaelides</a:t>
            </a:r>
            <a:r>
              <a:rPr lang="en-US" dirty="0"/>
              <a:t>, E., &amp; Wagner, G. P. (2015). Cell-type phylogenetics and the origin of endometrial stromal cells. </a:t>
            </a:r>
            <a:r>
              <a:rPr lang="en-US" i="1" dirty="0"/>
              <a:t>Cell reports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(8), 1398-1409.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D04B5-E059-3344-A1BE-1C9D548A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9C95B4A-67D3-3245-A94D-F710C37E68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48999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59CDAC3-FB5E-0A47-AEFB-096E0B8BE0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92" y="1825625"/>
            <a:ext cx="3314816" cy="43513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20388-FA13-594A-A977-FE3E0B995AE6}"/>
              </a:ext>
            </a:extLst>
          </p:cNvPr>
          <p:cNvSpPr/>
          <p:nvPr/>
        </p:nvSpPr>
        <p:spPr>
          <a:xfrm>
            <a:off x="491836" y="1825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Task: Infer historical relationships among cell types, and use to learn more about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614604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3452"/>
            <a:ext cx="6116912" cy="34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14836D-1590-6440-82DC-CB9DFDA3B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8" b="6139"/>
          <a:stretch/>
        </p:blipFill>
        <p:spPr>
          <a:xfrm>
            <a:off x="7411718" y="2039190"/>
            <a:ext cx="3675382" cy="34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all the variables you will use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are trying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your neighbor,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for: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Classification </a:t>
            </a:r>
            <a:r>
              <a:rPr lang="en-US" dirty="0"/>
              <a:t>(labeled training data, category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Regression </a:t>
            </a:r>
            <a:r>
              <a:rPr lang="en-US" dirty="0"/>
              <a:t>(labeled training data, numeric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Clustering </a:t>
            </a:r>
            <a:r>
              <a:rPr lang="en-US" dirty="0"/>
              <a:t>(unlabeled training data, cluster class output)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274FF0-99F9-7D4D-BF2A-B1343F75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035161"/>
            <a:ext cx="4660900" cy="381182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6563140" y="2035161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10777333" y="2035161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9465366" y="2035161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9467072" y="2998294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03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r>
              <a:rPr lang="en-US" dirty="0"/>
              <a:t>	Dimensionality reduction or not?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pPr marL="0" indent="0">
              <a:buNone/>
            </a:pPr>
            <a:r>
              <a:rPr lang="en-US" dirty="0"/>
              <a:t>	Supervised or unsupervised?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r>
              <a:rPr lang="en-US" dirty="0"/>
              <a:t>	Classification or regression?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/>
          <a:stretch/>
        </p:blipFill>
        <p:spPr>
          <a:xfrm>
            <a:off x="838199" y="1314944"/>
            <a:ext cx="10264461" cy="5177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B0271-CC26-0349-9328-DC4FB625B075}"/>
              </a:ext>
            </a:extLst>
          </p:cNvPr>
          <p:cNvSpPr/>
          <p:nvPr/>
        </p:nvSpPr>
        <p:spPr>
          <a:xfrm>
            <a:off x="1142996" y="6478277"/>
            <a:ext cx="1044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subconsciousmusings</a:t>
            </a:r>
            <a:r>
              <a:rPr lang="en-US" dirty="0"/>
              <a:t>/2017/04/12/machine-learning-algorithm-use/</a:t>
            </a:r>
          </a:p>
        </p:txBody>
      </p:sp>
    </p:spTree>
    <p:extLst>
      <p:ext uri="{BB962C8B-B14F-4D97-AF65-F5344CB8AC3E}">
        <p14:creationId xmlns:p14="http://schemas.microsoft.com/office/powerpoint/2010/main" val="169458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54845" r="6644"/>
          <a:stretch/>
        </p:blipFill>
        <p:spPr>
          <a:xfrm>
            <a:off x="321193" y="2452686"/>
            <a:ext cx="11549613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EF6C-65E4-E64B-97DB-072CAD5EE12C}"/>
              </a:ext>
            </a:extLst>
          </p:cNvPr>
          <p:cNvSpPr txBox="1"/>
          <p:nvPr/>
        </p:nvSpPr>
        <p:spPr>
          <a:xfrm>
            <a:off x="6095999" y="1915975"/>
            <a:ext cx="308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YES training data is labeled</a:t>
            </a:r>
          </a:p>
        </p:txBody>
      </p:sp>
    </p:spTree>
    <p:extLst>
      <p:ext uri="{BB962C8B-B14F-4D97-AF65-F5344CB8AC3E}">
        <p14:creationId xmlns:p14="http://schemas.microsoft.com/office/powerpoint/2010/main" val="135905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classification models for today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7C09EC-25EA-0943-B840-1DCE8A50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k-nearest neighbor </a:t>
            </a:r>
            <a:r>
              <a:rPr lang="en-US" dirty="0"/>
              <a:t>(instanced-based or lazy learning)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Kernel SVM </a:t>
            </a:r>
            <a:r>
              <a:rPr lang="en-US" dirty="0"/>
              <a:t>(support vector machine)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Random Forest </a:t>
            </a:r>
            <a:r>
              <a:rPr lang="en-US" dirty="0"/>
              <a:t>(ensemble of decision trees)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015961-A912-FB40-8D0A-120D7BDE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32663" r="79241" b="33835"/>
          <a:stretch/>
        </p:blipFill>
        <p:spPr bwMode="auto">
          <a:xfrm>
            <a:off x="7876462" y="5105440"/>
            <a:ext cx="1417982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7FC7C0-77AD-A442-A287-A43BA6EAA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33311" r="60641" b="33683"/>
          <a:stretch/>
        </p:blipFill>
        <p:spPr bwMode="auto">
          <a:xfrm>
            <a:off x="8645088" y="3343316"/>
            <a:ext cx="1298712" cy="14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1F5A6A-D648-404F-9085-D64BBAD74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41117" b="66727"/>
          <a:stretch/>
        </p:blipFill>
        <p:spPr bwMode="auto">
          <a:xfrm>
            <a:off x="8645088" y="1509300"/>
            <a:ext cx="12987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DC2A850-0E0D-F943-B277-78BBB7E3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6004" r="80199" b="495"/>
          <a:stretch/>
        </p:blipFill>
        <p:spPr bwMode="auto">
          <a:xfrm>
            <a:off x="9294444" y="5105440"/>
            <a:ext cx="1298712" cy="14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56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:9:10am – 10am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10am– 11:20am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11:20am-11:30am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noon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b="1" dirty="0">
                <a:solidFill>
                  <a:schemeClr val="accent1"/>
                </a:solidFill>
              </a:rPr>
              <a:t>research questions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1"/>
                </a:solidFill>
              </a:rPr>
              <a:t>machine learning methods</a:t>
            </a:r>
          </a:p>
          <a:p>
            <a:endParaRPr lang="en-US" dirty="0"/>
          </a:p>
          <a:p>
            <a:r>
              <a:rPr lang="en-US" dirty="0"/>
              <a:t>Write, run, and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in Python that generates</a:t>
            </a:r>
            <a:r>
              <a:rPr lang="en-US" b="1" dirty="0">
                <a:solidFill>
                  <a:schemeClr val="accent1"/>
                </a:solidFill>
              </a:rPr>
              <a:t> meaningful metrics of “success”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2959</TotalTime>
  <Words>1357</Words>
  <Application>Microsoft Macintosh PowerPoint</Application>
  <PresentationFormat>Widescreen</PresentationFormat>
  <Paragraphs>208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What is machine learning?</vt:lpstr>
      <vt:lpstr>What is machine learning?</vt:lpstr>
      <vt:lpstr>Relationship to Statistics</vt:lpstr>
      <vt:lpstr>Types of Machine Learning</vt:lpstr>
      <vt:lpstr>Supervised learning</vt:lpstr>
      <vt:lpstr>Supervised learning</vt:lpstr>
      <vt:lpstr>Examples of Supervised Learning</vt:lpstr>
      <vt:lpstr>Generalization</vt:lpstr>
      <vt:lpstr>Unsupervised Learning</vt:lpstr>
      <vt:lpstr>Unsupervised Learning</vt:lpstr>
      <vt:lpstr>Unsupervised Learning</vt:lpstr>
      <vt:lpstr>Reinforcement Learning</vt:lpstr>
      <vt:lpstr>Features and targets</vt:lpstr>
      <vt:lpstr>Features and targets</vt:lpstr>
      <vt:lpstr>Turn to your neighbors</vt:lpstr>
      <vt:lpstr>Model selection</vt:lpstr>
      <vt:lpstr>No free lunch theorem</vt:lpstr>
      <vt:lpstr>Start with your task + data</vt:lpstr>
      <vt:lpstr>Start with your task + data</vt:lpstr>
      <vt:lpstr>Model selection (&amp; “no free lunch” theorem)</vt:lpstr>
      <vt:lpstr>Model selection (&amp; “no free lunch” theorem)</vt:lpstr>
      <vt:lpstr>Supervised classification models for today</vt:lpstr>
      <vt:lpstr>The full spectrum</vt:lpstr>
      <vt:lpstr>For today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135</cp:revision>
  <dcterms:created xsi:type="dcterms:W3CDTF">2019-10-28T15:51:40Z</dcterms:created>
  <dcterms:modified xsi:type="dcterms:W3CDTF">2019-12-13T20:25:40Z</dcterms:modified>
</cp:coreProperties>
</file>